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2" r:id="rId4"/>
    <p:sldId id="284" r:id="rId5"/>
    <p:sldId id="285" r:id="rId6"/>
    <p:sldId id="291" r:id="rId7"/>
    <p:sldId id="258" r:id="rId8"/>
    <p:sldId id="286" r:id="rId9"/>
    <p:sldId id="259" r:id="rId10"/>
    <p:sldId id="261" r:id="rId11"/>
    <p:sldId id="262" r:id="rId12"/>
    <p:sldId id="300" r:id="rId13"/>
    <p:sldId id="263" r:id="rId14"/>
    <p:sldId id="299" r:id="rId15"/>
    <p:sldId id="301" r:id="rId16"/>
    <p:sldId id="264" r:id="rId17"/>
    <p:sldId id="265" r:id="rId18"/>
    <p:sldId id="266" r:id="rId19"/>
    <p:sldId id="267" r:id="rId20"/>
    <p:sldId id="268" r:id="rId21"/>
    <p:sldId id="269" r:id="rId22"/>
    <p:sldId id="288" r:id="rId23"/>
    <p:sldId id="270" r:id="rId24"/>
    <p:sldId id="271" r:id="rId25"/>
    <p:sldId id="272" r:id="rId26"/>
    <p:sldId id="289" r:id="rId27"/>
    <p:sldId id="290" r:id="rId28"/>
    <p:sldId id="273" r:id="rId29"/>
    <p:sldId id="274" r:id="rId30"/>
    <p:sldId id="275" r:id="rId31"/>
    <p:sldId id="293" r:id="rId32"/>
    <p:sldId id="276" r:id="rId33"/>
    <p:sldId id="294" r:id="rId34"/>
    <p:sldId id="277" r:id="rId35"/>
    <p:sldId id="278" r:id="rId36"/>
    <p:sldId id="279" r:id="rId37"/>
    <p:sldId id="280" r:id="rId38"/>
    <p:sldId id="295" r:id="rId39"/>
    <p:sldId id="296" r:id="rId40"/>
    <p:sldId id="281" r:id="rId41"/>
    <p:sldId id="282" r:id="rId42"/>
    <p:sldId id="297" r:id="rId43"/>
    <p:sldId id="298" r:id="rId44"/>
    <p:sldId id="283" r:id="rId4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t>19/05/2015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t>19/05/2015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t>19/05/2015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t>19/05/2015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t>19/05/2015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t>19/05/2015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t>19/05/2015</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t>19/05/2015</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t>19/05/2015</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t>19/05/2015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t>19/05/2015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t>19/05/2015</a:t>
            </a:fld>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 </a:t>
            </a:r>
            <a:r>
              <a:rPr lang="fr-FR" b="1" i="1" dirty="0">
                <a:effectLst>
                  <a:outerShdw blurRad="38100" dist="38100" dir="2700000" algn="tl">
                    <a:srgbClr val="000000">
                      <a:alpha val="43137"/>
                    </a:srgbClr>
                  </a:outerShdw>
                </a:effectLst>
                <a:latin typeface="Times New Roman" pitchFamily="18" charset="0"/>
                <a:cs typeface="Times New Roman" pitchFamily="18" charset="0"/>
              </a:rPr>
              <a:t>Accueil du nouveau-né  en salle de naissance</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844824"/>
            <a:ext cx="6048672"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83451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a:effectLst>
                  <a:outerShdw blurRad="38100" dist="38100" dir="2700000" algn="tl">
                    <a:srgbClr val="000000">
                      <a:alpha val="43137"/>
                    </a:srgbClr>
                  </a:outerShdw>
                </a:effectLst>
                <a:latin typeface="Times New Roman" pitchFamily="18" charset="0"/>
                <a:cs typeface="Times New Roman" pitchFamily="18" charset="0"/>
              </a:rPr>
              <a:t>. Score d'</a:t>
            </a:r>
            <a:r>
              <a:rPr lang="fr-FR" b="1" i="1" dirty="0" err="1">
                <a:effectLst>
                  <a:outerShdw blurRad="38100" dist="38100" dir="2700000" algn="tl">
                    <a:srgbClr val="000000">
                      <a:alpha val="43137"/>
                    </a:srgbClr>
                  </a:outerShdw>
                </a:effectLst>
                <a:latin typeface="Times New Roman" pitchFamily="18" charset="0"/>
                <a:cs typeface="Times New Roman" pitchFamily="18" charset="0"/>
              </a:rPr>
              <a:t>Apgar</a:t>
            </a:r>
            <a:endParaRPr lang="fr-FR" b="1" i="1"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47665" y="2204864"/>
            <a:ext cx="5405030" cy="3600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6309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smtClean="0">
                <a:effectLst>
                  <a:outerShdw blurRad="38100" dist="38100" dir="2700000" algn="tl">
                    <a:srgbClr val="000000">
                      <a:alpha val="43137"/>
                    </a:srgbClr>
                  </a:outerShdw>
                </a:effectLst>
                <a:latin typeface="Times New Roman" pitchFamily="18" charset="0"/>
                <a:cs typeface="Times New Roman" pitchFamily="18" charset="0"/>
              </a:rPr>
              <a:t>Score d’</a:t>
            </a:r>
            <a:r>
              <a:rPr lang="fr-FR" b="1" i="1" dirty="0" err="1" smtClean="0">
                <a:effectLst>
                  <a:outerShdw blurRad="38100" dist="38100" dir="2700000" algn="tl">
                    <a:srgbClr val="000000">
                      <a:alpha val="43137"/>
                    </a:srgbClr>
                  </a:outerShdw>
                </a:effectLst>
                <a:latin typeface="Times New Roman" pitchFamily="18" charset="0"/>
                <a:cs typeface="Times New Roman" pitchFamily="18" charset="0"/>
              </a:rPr>
              <a:t>apgar</a:t>
            </a:r>
            <a:endParaRPr lang="fr-FR" b="1" i="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contenu 2"/>
          <p:cNvSpPr>
            <a:spLocks noGrp="1"/>
          </p:cNvSpPr>
          <p:nvPr>
            <p:ph idx="1"/>
          </p:nvPr>
        </p:nvSpPr>
        <p:spPr/>
        <p:txBody>
          <a:bodyPr/>
          <a:lstStyle/>
          <a:p>
            <a:r>
              <a:rPr lang="fr-FR" b="1" i="1" dirty="0">
                <a:effectLst>
                  <a:outerShdw blurRad="38100" dist="38100" dir="2700000" algn="tl">
                    <a:srgbClr val="000000">
                      <a:alpha val="43137"/>
                    </a:srgbClr>
                  </a:outerShdw>
                </a:effectLst>
                <a:latin typeface="Times New Roman" pitchFamily="18" charset="0"/>
                <a:cs typeface="Times New Roman" pitchFamily="18" charset="0"/>
              </a:rPr>
              <a:t>Bonne adaptation à la vie aérienne≥7</a:t>
            </a:r>
          </a:p>
          <a:p>
            <a:r>
              <a:rPr lang="fr-FR" b="1" i="1" dirty="0">
                <a:effectLst>
                  <a:outerShdw blurRad="38100" dist="38100" dir="2700000" algn="tl">
                    <a:srgbClr val="000000">
                      <a:alpha val="43137"/>
                    </a:srgbClr>
                  </a:outerShdw>
                </a:effectLst>
                <a:latin typeface="Times New Roman" pitchFamily="18" charset="0"/>
                <a:cs typeface="Times New Roman" pitchFamily="18" charset="0"/>
              </a:rPr>
              <a:t>Situation intermédiaire ( score entre 3 et 6) ; la réanimation est recommandée,  refaire le score après 5 min.</a:t>
            </a:r>
          </a:p>
          <a:p>
            <a:r>
              <a:rPr lang="fr-FR" b="1" i="1" dirty="0">
                <a:effectLst>
                  <a:outerShdw blurRad="38100" dist="38100" dir="2700000" algn="tl">
                    <a:srgbClr val="000000">
                      <a:alpha val="43137"/>
                    </a:srgbClr>
                  </a:outerShdw>
                </a:effectLst>
                <a:latin typeface="Times New Roman" pitchFamily="18" charset="0"/>
                <a:cs typeface="Times New Roman" pitchFamily="18" charset="0"/>
              </a:rPr>
              <a:t>Etat de mort apparente : score≤2 ; la réanimation est indiquée ; et le score doit se refaire après 5 min puis après 10 min</a:t>
            </a:r>
          </a:p>
          <a:p>
            <a:endParaRPr lang="fr-FR" b="1" i="1" dirty="0">
              <a:effectLst>
                <a:outerShdw blurRad="38100" dist="38100" dir="2700000" algn="tl">
                  <a:srgbClr val="000000">
                    <a:alpha val="43137"/>
                  </a:srgbClr>
                </a:outerShdw>
              </a:effectLst>
              <a:latin typeface="Times New Roman" pitchFamily="18" charset="0"/>
              <a:cs typeface="Times New Roman" pitchFamily="18" charset="0"/>
            </a:endParaRPr>
          </a:p>
          <a:p>
            <a:endParaRPr lang="fr-FR" dirty="0"/>
          </a:p>
        </p:txBody>
      </p:sp>
    </p:spTree>
    <p:extLst>
      <p:ext uri="{BB962C8B-B14F-4D97-AF65-F5344CB8AC3E}">
        <p14:creationId xmlns:p14="http://schemas.microsoft.com/office/powerpoint/2010/main" val="29316995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4450" y="1404938"/>
            <a:ext cx="6515100" cy="404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6573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dirty="0">
                <a:latin typeface="Times New Roman" pitchFamily="18" charset="0"/>
                <a:cs typeface="Times New Roman" pitchFamily="18" charset="0"/>
              </a:rPr>
              <a:t>2. prévention de l’hypothermie</a:t>
            </a:r>
          </a:p>
          <a:p>
            <a:r>
              <a:rPr lang="fr-FR" dirty="0">
                <a:latin typeface="Times New Roman" pitchFamily="18" charset="0"/>
                <a:cs typeface="Times New Roman" pitchFamily="18" charset="0"/>
              </a:rPr>
              <a:t>3. Prévention de l'hypoglycémie</a:t>
            </a:r>
          </a:p>
          <a:p>
            <a:r>
              <a:rPr lang="fr-FR" dirty="0">
                <a:latin typeface="Times New Roman" pitchFamily="18" charset="0"/>
                <a:cs typeface="Times New Roman" pitchFamily="18" charset="0"/>
              </a:rPr>
              <a:t>4. </a:t>
            </a:r>
            <a:r>
              <a:rPr lang="fr-FR" b="1" dirty="0">
                <a:latin typeface="Times New Roman" pitchFamily="18" charset="0"/>
                <a:cs typeface="Times New Roman" pitchFamily="18" charset="0"/>
              </a:rPr>
              <a:t>Désobstruction des voies aériennes supérieures(VAS</a:t>
            </a:r>
            <a:r>
              <a:rPr lang="fr-FR" b="1" dirty="0" smtClean="0">
                <a:latin typeface="Times New Roman" pitchFamily="18" charset="0"/>
                <a:cs typeface="Times New Roman" pitchFamily="18" charset="0"/>
              </a:rPr>
              <a:t>):</a:t>
            </a:r>
            <a:endParaRPr lang="fr-FR" b="1" dirty="0">
              <a:latin typeface="Times New Roman" pitchFamily="18" charset="0"/>
              <a:cs typeface="Times New Roman" pitchFamily="18" charset="0"/>
            </a:endParaRPr>
          </a:p>
          <a:p>
            <a:r>
              <a:rPr lang="fr-FR" dirty="0">
                <a:latin typeface="Times New Roman" pitchFamily="18" charset="0"/>
                <a:cs typeface="Times New Roman" pitchFamily="18" charset="0"/>
              </a:rPr>
              <a:t>Sonde de gros calibre</a:t>
            </a:r>
          </a:p>
          <a:p>
            <a:r>
              <a:rPr lang="fr-FR" dirty="0">
                <a:latin typeface="Times New Roman" pitchFamily="18" charset="0"/>
                <a:cs typeface="Times New Roman" pitchFamily="18" charset="0"/>
              </a:rPr>
              <a:t>Vérification de la perméabilité des choanes</a:t>
            </a:r>
          </a:p>
          <a:p>
            <a:r>
              <a:rPr lang="fr-FR" dirty="0">
                <a:latin typeface="Times New Roman" pitchFamily="18" charset="0"/>
                <a:cs typeface="Times New Roman" pitchFamily="18" charset="0"/>
              </a:rPr>
              <a:t>Nettoyer VAS + vider l'estomac du liquide si en a avalé</a:t>
            </a:r>
          </a:p>
          <a:p>
            <a:endParaRPr lang="fr-FR" dirty="0"/>
          </a:p>
        </p:txBody>
      </p:sp>
    </p:spTree>
    <p:extLst>
      <p:ext uri="{BB962C8B-B14F-4D97-AF65-F5344CB8AC3E}">
        <p14:creationId xmlns:p14="http://schemas.microsoft.com/office/powerpoint/2010/main" val="3736828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056328"/>
            <a:ext cx="2520280" cy="2012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056328"/>
            <a:ext cx="252028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1735" y="3429000"/>
            <a:ext cx="1724025"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4408" y="3789040"/>
            <a:ext cx="12192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4659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7088" y="2481263"/>
            <a:ext cx="240982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2332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a:bodyPr>
          <a:lstStyle/>
          <a:p>
            <a:r>
              <a:rPr lang="fr-FR" dirty="0">
                <a:latin typeface="Times New Roman" pitchFamily="18" charset="0"/>
                <a:cs typeface="Times New Roman" pitchFamily="18" charset="0"/>
              </a:rPr>
              <a:t>5. Section du </a:t>
            </a:r>
            <a:r>
              <a:rPr lang="fr-FR" dirty="0" smtClean="0">
                <a:latin typeface="Times New Roman" pitchFamily="18" charset="0"/>
                <a:cs typeface="Times New Roman" pitchFamily="18" charset="0"/>
              </a:rPr>
              <a:t>cordon</a:t>
            </a:r>
            <a:endParaRPr lang="fr-FR" dirty="0">
              <a:latin typeface="Times New Roman" pitchFamily="18" charset="0"/>
              <a:cs typeface="Times New Roman" pitchFamily="18" charset="0"/>
            </a:endParaRPr>
          </a:p>
          <a:p>
            <a:r>
              <a:rPr lang="fr-FR" b="1" i="1" dirty="0">
                <a:effectLst>
                  <a:outerShdw blurRad="38100" dist="38100" dir="2700000" algn="tl">
                    <a:srgbClr val="000000">
                      <a:alpha val="43137"/>
                    </a:srgbClr>
                  </a:outerShdw>
                </a:effectLst>
                <a:latin typeface="Times New Roman" pitchFamily="18" charset="0"/>
                <a:cs typeface="Times New Roman" pitchFamily="18" charset="0"/>
              </a:rPr>
              <a:t>A) Inspection </a:t>
            </a:r>
            <a:r>
              <a:rPr lang="fr-FR" b="1" i="1" dirty="0" smtClean="0">
                <a:effectLst>
                  <a:outerShdw blurRad="38100" dist="38100" dir="2700000" algn="tl">
                    <a:srgbClr val="000000">
                      <a:alpha val="43137"/>
                    </a:srgbClr>
                  </a:outerShdw>
                </a:effectLst>
                <a:latin typeface="Times New Roman" pitchFamily="18" charset="0"/>
                <a:cs typeface="Times New Roman" pitchFamily="18" charset="0"/>
              </a:rPr>
              <a:t>générale</a:t>
            </a:r>
            <a:r>
              <a:rPr lang="fr-FR"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a:p>
            <a:r>
              <a:rPr lang="fr-FR" dirty="0">
                <a:latin typeface="Times New Roman" pitchFamily="18" charset="0"/>
                <a:cs typeface="Times New Roman" pitchFamily="18" charset="0"/>
              </a:rPr>
              <a:t>malformation apparente/anomalies</a:t>
            </a:r>
          </a:p>
          <a:p>
            <a:r>
              <a:rPr lang="fr-FR" dirty="0" smtClean="0">
                <a:latin typeface="Times New Roman" pitchFamily="18" charset="0"/>
                <a:cs typeface="Times New Roman" pitchFamily="18" charset="0"/>
              </a:rPr>
              <a:t>coloration</a:t>
            </a:r>
            <a:endParaRPr lang="fr-FR" dirty="0">
              <a:latin typeface="Times New Roman" pitchFamily="18" charset="0"/>
              <a:cs typeface="Times New Roman" pitchFamily="18" charset="0"/>
            </a:endParaRPr>
          </a:p>
          <a:p>
            <a:r>
              <a:rPr lang="fr-FR" dirty="0">
                <a:latin typeface="Times New Roman" pitchFamily="18" charset="0"/>
                <a:cs typeface="Times New Roman" pitchFamily="18" charset="0"/>
              </a:rPr>
              <a:t>Etat cutané</a:t>
            </a:r>
          </a:p>
          <a:p>
            <a:endParaRPr lang="fr-FR" dirty="0"/>
          </a:p>
        </p:txBody>
      </p:sp>
    </p:spTree>
    <p:extLst>
      <p:ext uri="{BB962C8B-B14F-4D97-AF65-F5344CB8AC3E}">
        <p14:creationId xmlns:p14="http://schemas.microsoft.com/office/powerpoint/2010/main" val="410052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92500" lnSpcReduction="10000"/>
          </a:bodyPr>
          <a:lstStyle/>
          <a:p>
            <a:r>
              <a:rPr lang="fr-FR" b="1" i="1" dirty="0">
                <a:effectLst>
                  <a:outerShdw blurRad="38100" dist="38100" dir="2700000" algn="tl">
                    <a:srgbClr val="000000">
                      <a:alpha val="43137"/>
                    </a:srgbClr>
                  </a:outerShdw>
                </a:effectLst>
                <a:latin typeface="Times New Roman" pitchFamily="18" charset="0"/>
                <a:cs typeface="Times New Roman" pitchFamily="18" charset="0"/>
              </a:rPr>
              <a:t>B) Palpation</a:t>
            </a:r>
          </a:p>
          <a:p>
            <a:r>
              <a:rPr lang="fr-FR" b="1" dirty="0">
                <a:latin typeface="Times New Roman" pitchFamily="18" charset="0"/>
                <a:cs typeface="Times New Roman" pitchFamily="18" charset="0"/>
              </a:rPr>
              <a:t>Tête  </a:t>
            </a:r>
            <a:r>
              <a:rPr lang="fr-FR" dirty="0">
                <a:latin typeface="Times New Roman" pitchFamily="18" charset="0"/>
                <a:cs typeface="Times New Roman" pitchFamily="18" charset="0"/>
              </a:rPr>
              <a:t>: Os du crâne, fontanelle (si bombée par ex), bosses </a:t>
            </a:r>
            <a:r>
              <a:rPr lang="fr-FR" dirty="0" err="1">
                <a:latin typeface="Times New Roman" pitchFamily="18" charset="0"/>
                <a:cs typeface="Times New Roman" pitchFamily="18" charset="0"/>
              </a:rPr>
              <a:t>séro</a:t>
            </a:r>
            <a:r>
              <a:rPr lang="fr-FR" dirty="0">
                <a:latin typeface="Times New Roman" pitchFamily="18" charset="0"/>
                <a:cs typeface="Times New Roman" pitchFamily="18" charset="0"/>
              </a:rPr>
              <a:t>-sanguines</a:t>
            </a:r>
          </a:p>
          <a:p>
            <a:r>
              <a:rPr lang="fr-FR" b="1" dirty="0">
                <a:latin typeface="Times New Roman" pitchFamily="18" charset="0"/>
                <a:cs typeface="Times New Roman" pitchFamily="18" charset="0"/>
              </a:rPr>
              <a:t>Visage</a:t>
            </a:r>
            <a:r>
              <a:rPr lang="fr-FR" dirty="0">
                <a:latin typeface="Times New Roman" pitchFamily="18" charset="0"/>
                <a:cs typeface="Times New Roman" pitchFamily="18" charset="0"/>
              </a:rPr>
              <a:t>  : implantation des oreilles, présence du conduit auditif, aspect/présence/écartement des globes oculaires, fente palatine et/ou labiale</a:t>
            </a:r>
          </a:p>
          <a:p>
            <a:r>
              <a:rPr lang="fr-FR" b="1" dirty="0">
                <a:latin typeface="Times New Roman" pitchFamily="18" charset="0"/>
                <a:cs typeface="Times New Roman" pitchFamily="18" charset="0"/>
              </a:rPr>
              <a:t>Abdomen </a:t>
            </a:r>
            <a:r>
              <a:rPr lang="fr-FR" dirty="0">
                <a:latin typeface="Times New Roman" pitchFamily="18" charset="0"/>
                <a:cs typeface="Times New Roman" pitchFamily="18" charset="0"/>
              </a:rPr>
              <a:t> : hépato/splénomégalie, fosses lombaires (éventuelle malformation rénale)</a:t>
            </a:r>
          </a:p>
          <a:p>
            <a:r>
              <a:rPr lang="fr-FR" dirty="0">
                <a:latin typeface="Times New Roman" pitchFamily="18" charset="0"/>
                <a:cs typeface="Times New Roman" pitchFamily="18" charset="0"/>
              </a:rPr>
              <a:t>Colonne vertébrale  (continuité, intégrité)</a:t>
            </a:r>
          </a:p>
          <a:p>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5754658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b="1" dirty="0">
                <a:latin typeface="Times New Roman" pitchFamily="18" charset="0"/>
                <a:cs typeface="Times New Roman" pitchFamily="18" charset="0"/>
              </a:rPr>
              <a:t>Intégrité des clavicules </a:t>
            </a:r>
            <a:r>
              <a:rPr lang="fr-FR" dirty="0">
                <a:latin typeface="Times New Roman" pitchFamily="18" charset="0"/>
                <a:cs typeface="Times New Roman" pitchFamily="18" charset="0"/>
              </a:rPr>
              <a:t>surtout si naissance difficile (radio thorax pour vérifier mais se guéri spontanément)</a:t>
            </a:r>
          </a:p>
          <a:p>
            <a:r>
              <a:rPr lang="fr-FR" b="1" dirty="0">
                <a:latin typeface="Times New Roman" pitchFamily="18" charset="0"/>
                <a:cs typeface="Times New Roman" pitchFamily="18" charset="0"/>
              </a:rPr>
              <a:t>Luxation de hanche </a:t>
            </a:r>
            <a:r>
              <a:rPr lang="fr-FR" dirty="0">
                <a:latin typeface="Times New Roman" pitchFamily="18" charset="0"/>
                <a:cs typeface="Times New Roman" pitchFamily="18" charset="0"/>
              </a:rPr>
              <a:t>(manipulation d'</a:t>
            </a:r>
            <a:r>
              <a:rPr lang="fr-FR" dirty="0" err="1">
                <a:latin typeface="Times New Roman" pitchFamily="18" charset="0"/>
                <a:cs typeface="Times New Roman" pitchFamily="18" charset="0"/>
              </a:rPr>
              <a:t>Ortolali</a:t>
            </a:r>
            <a:r>
              <a:rPr lang="fr-FR" dirty="0">
                <a:latin typeface="Times New Roman" pitchFamily="18" charset="0"/>
                <a:cs typeface="Times New Roman" pitchFamily="18" charset="0"/>
              </a:rPr>
              <a:t>)  Tonicité des membres</a:t>
            </a:r>
          </a:p>
          <a:p>
            <a:r>
              <a:rPr lang="fr-FR" b="1" dirty="0">
                <a:latin typeface="Times New Roman" pitchFamily="18" charset="0"/>
                <a:cs typeface="Times New Roman" pitchFamily="18" charset="0"/>
              </a:rPr>
              <a:t>Organes génitaux </a:t>
            </a:r>
            <a:r>
              <a:rPr lang="fr-FR" dirty="0">
                <a:latin typeface="Times New Roman" pitchFamily="18" charset="0"/>
                <a:cs typeface="Times New Roman" pitchFamily="18" charset="0"/>
              </a:rPr>
              <a:t>(ambiguïté sexuelle, anomalie, palpation des bourses,)</a:t>
            </a:r>
          </a:p>
          <a:p>
            <a:endParaRPr lang="fr-FR" dirty="0"/>
          </a:p>
        </p:txBody>
      </p:sp>
    </p:spTree>
    <p:extLst>
      <p:ext uri="{BB962C8B-B14F-4D97-AF65-F5344CB8AC3E}">
        <p14:creationId xmlns:p14="http://schemas.microsoft.com/office/powerpoint/2010/main" val="283372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lnSpcReduction="10000"/>
          </a:bodyPr>
          <a:lstStyle/>
          <a:p>
            <a:r>
              <a:rPr lang="fr-FR" b="1" i="1" dirty="0">
                <a:effectLst>
                  <a:outerShdw blurRad="38100" dist="38100" dir="2700000" algn="tl">
                    <a:srgbClr val="000000">
                      <a:alpha val="43137"/>
                    </a:srgbClr>
                  </a:outerShdw>
                </a:effectLst>
                <a:latin typeface="Times New Roman" pitchFamily="18" charset="0"/>
                <a:cs typeface="Times New Roman" pitchFamily="18" charset="0"/>
              </a:rPr>
              <a:t>C) Auscultation</a:t>
            </a:r>
          </a:p>
          <a:p>
            <a:r>
              <a:rPr lang="fr-FR" b="1" dirty="0">
                <a:latin typeface="Times New Roman" pitchFamily="18" charset="0"/>
                <a:cs typeface="Times New Roman" pitchFamily="18" charset="0"/>
              </a:rPr>
              <a:t>Cardiaque</a:t>
            </a:r>
            <a:r>
              <a:rPr lang="fr-FR" dirty="0">
                <a:latin typeface="Times New Roman" pitchFamily="18" charset="0"/>
                <a:cs typeface="Times New Roman" pitchFamily="18" charset="0"/>
              </a:rPr>
              <a:t>  (régularité, pouls autour de 120)</a:t>
            </a:r>
          </a:p>
          <a:p>
            <a:r>
              <a:rPr lang="fr-FR" b="1" dirty="0">
                <a:latin typeface="Times New Roman" pitchFamily="18" charset="0"/>
                <a:cs typeface="Times New Roman" pitchFamily="18" charset="0"/>
              </a:rPr>
              <a:t>Pulmonaire</a:t>
            </a:r>
            <a:r>
              <a:rPr lang="fr-FR" dirty="0">
                <a:latin typeface="Times New Roman" pitchFamily="18" charset="0"/>
                <a:cs typeface="Times New Roman" pitchFamily="18" charset="0"/>
              </a:rPr>
              <a:t> (murmure vésiculaire et non crépitement ni râle)</a:t>
            </a:r>
          </a:p>
          <a:p>
            <a:r>
              <a:rPr lang="fr-FR" b="1" i="1" dirty="0">
                <a:effectLst>
                  <a:outerShdw blurRad="38100" dist="38100" dir="2700000" algn="tl">
                    <a:srgbClr val="000000">
                      <a:alpha val="43137"/>
                    </a:srgbClr>
                  </a:outerShdw>
                </a:effectLst>
                <a:latin typeface="Times New Roman" pitchFamily="18" charset="0"/>
                <a:cs typeface="Times New Roman" pitchFamily="18" charset="0"/>
              </a:rPr>
              <a:t>D) Examen neurologique</a:t>
            </a:r>
          </a:p>
          <a:p>
            <a:r>
              <a:rPr lang="fr-FR" b="1" dirty="0">
                <a:latin typeface="Times New Roman" pitchFamily="18" charset="0"/>
                <a:cs typeface="Times New Roman" pitchFamily="18" charset="0"/>
              </a:rPr>
              <a:t>Réflexes archaïques  </a:t>
            </a:r>
            <a:r>
              <a:rPr lang="fr-FR" dirty="0">
                <a:latin typeface="Times New Roman" pitchFamily="18" charset="0"/>
                <a:cs typeface="Times New Roman" pitchFamily="18" charset="0"/>
              </a:rPr>
              <a:t>: </a:t>
            </a:r>
            <a:r>
              <a:rPr lang="fr-FR" dirty="0" err="1">
                <a:latin typeface="Times New Roman" pitchFamily="18" charset="0"/>
                <a:cs typeface="Times New Roman" pitchFamily="18" charset="0"/>
              </a:rPr>
              <a:t>grasping</a:t>
            </a:r>
            <a:r>
              <a:rPr lang="fr-FR" dirty="0">
                <a:latin typeface="Times New Roman" pitchFamily="18" charset="0"/>
                <a:cs typeface="Times New Roman" pitchFamily="18" charset="0"/>
              </a:rPr>
              <a:t>, Moro, Succion, points cardinaux + marche automatique. (Reflet de la maturité du nourrisson, </a:t>
            </a:r>
            <a:r>
              <a:rPr lang="fr-FR" dirty="0" err="1">
                <a:latin typeface="Times New Roman" pitchFamily="18" charset="0"/>
                <a:cs typeface="Times New Roman" pitchFamily="18" charset="0"/>
              </a:rPr>
              <a:t>disparaîssent</a:t>
            </a:r>
            <a:r>
              <a:rPr lang="fr-FR" dirty="0">
                <a:latin typeface="Times New Roman" pitchFamily="18" charset="0"/>
                <a:cs typeface="Times New Roman" pitchFamily="18" charset="0"/>
              </a:rPr>
              <a:t> vers 4 mois de vie)</a:t>
            </a:r>
          </a:p>
          <a:p>
            <a:endParaRPr lang="fr-FR" dirty="0"/>
          </a:p>
        </p:txBody>
      </p:sp>
    </p:spTree>
    <p:extLst>
      <p:ext uri="{BB962C8B-B14F-4D97-AF65-F5344CB8AC3E}">
        <p14:creationId xmlns:p14="http://schemas.microsoft.com/office/powerpoint/2010/main" val="3352231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normAutofit fontScale="92500" lnSpcReduction="20000"/>
          </a:bodyPr>
          <a:lstStyle/>
          <a:p>
            <a:pPr algn="just"/>
            <a:r>
              <a:rPr lang="fr-FR" sz="3500" dirty="0">
                <a:latin typeface="Times New Roman" pitchFamily="18" charset="0"/>
                <a:cs typeface="Times New Roman" pitchFamily="18" charset="0"/>
              </a:rPr>
              <a:t>Juste après l’expulsion ; le bébé est sur le ventre, le cordon doit être  sectionné, et puis  l’identification du bébé se fait par 2 bracelets (</a:t>
            </a:r>
            <a:r>
              <a:rPr lang="fr-FR" sz="3500" dirty="0" smtClean="0">
                <a:latin typeface="Times New Roman" pitchFamily="18" charset="0"/>
                <a:cs typeface="Times New Roman" pitchFamily="18" charset="0"/>
              </a:rPr>
              <a:t>main/pied</a:t>
            </a:r>
          </a:p>
          <a:p>
            <a:pPr algn="just"/>
            <a:r>
              <a:rPr lang="fr-FR" sz="3500" dirty="0">
                <a:latin typeface="Times New Roman" pitchFamily="18" charset="0"/>
                <a:cs typeface="Times New Roman" pitchFamily="18" charset="0"/>
              </a:rPr>
              <a:t>pendant la délivrance ; le bébé doit être mis sur la table de réanimation  :</a:t>
            </a:r>
          </a:p>
          <a:p>
            <a:pPr algn="just"/>
            <a:r>
              <a:rPr lang="fr-FR" sz="3500" dirty="0">
                <a:latin typeface="Times New Roman" pitchFamily="18" charset="0"/>
                <a:cs typeface="Times New Roman" pitchFamily="18" charset="0"/>
              </a:rPr>
              <a:t> _effectuer le Score d'APGAR</a:t>
            </a:r>
          </a:p>
          <a:p>
            <a:pPr algn="just"/>
            <a:r>
              <a:rPr lang="fr-FR" sz="3500" dirty="0">
                <a:latin typeface="Times New Roman" pitchFamily="18" charset="0"/>
                <a:cs typeface="Times New Roman" pitchFamily="18" charset="0"/>
              </a:rPr>
              <a:t>_Désobstruer  les voies aériennes supérieures ;</a:t>
            </a:r>
          </a:p>
          <a:p>
            <a:pPr algn="just"/>
            <a:r>
              <a:rPr lang="fr-FR" sz="3500" dirty="0">
                <a:latin typeface="Times New Roman" pitchFamily="18" charset="0"/>
                <a:cs typeface="Times New Roman" pitchFamily="18" charset="0"/>
              </a:rPr>
              <a:t>_Vérification de l'intégrité œsophage/estomac (test à la seringue)</a:t>
            </a:r>
          </a:p>
          <a:p>
            <a:endParaRPr lang="fr-FR" dirty="0"/>
          </a:p>
        </p:txBody>
      </p:sp>
    </p:spTree>
    <p:extLst>
      <p:ext uri="{BB962C8B-B14F-4D97-AF65-F5344CB8AC3E}">
        <p14:creationId xmlns:p14="http://schemas.microsoft.com/office/powerpoint/2010/main" val="14434156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1916832"/>
            <a:ext cx="8229600" cy="1143000"/>
          </a:xfrm>
        </p:spPr>
        <p:txBody>
          <a:bodyPr/>
          <a:lstStyle/>
          <a:p>
            <a:r>
              <a:rPr lang="fr-FR" b="1" i="1" dirty="0">
                <a:effectLst>
                  <a:outerShdw blurRad="38100" dist="38100" dir="2700000" algn="tl">
                    <a:srgbClr val="000000">
                      <a:alpha val="43137"/>
                    </a:srgbClr>
                  </a:outerShdw>
                </a:effectLst>
                <a:latin typeface="Times New Roman" pitchFamily="18" charset="0"/>
                <a:cs typeface="Times New Roman" pitchFamily="18" charset="0"/>
              </a:rPr>
              <a:t>Soins des yeux :</a:t>
            </a:r>
          </a:p>
        </p:txBody>
      </p:sp>
    </p:spTree>
    <p:extLst>
      <p:ext uri="{BB962C8B-B14F-4D97-AF65-F5344CB8AC3E}">
        <p14:creationId xmlns:p14="http://schemas.microsoft.com/office/powerpoint/2010/main" val="14217671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92500"/>
          </a:bodyPr>
          <a:lstStyle/>
          <a:p>
            <a:r>
              <a:rPr lang="fr-FR" dirty="0">
                <a:latin typeface="Times New Roman" pitchFamily="18" charset="0"/>
                <a:cs typeface="Times New Roman" pitchFamily="18" charset="0"/>
              </a:rPr>
              <a:t>Pour nettoyer les yeux, on utilise une compresse stérile et du sérum physiologique. </a:t>
            </a:r>
          </a:p>
          <a:p>
            <a:r>
              <a:rPr lang="fr-FR" dirty="0">
                <a:latin typeface="Times New Roman" pitchFamily="18" charset="0"/>
                <a:cs typeface="Times New Roman" pitchFamily="18" charset="0"/>
              </a:rPr>
              <a:t>_Déplacez la compresse en un mouvement rotatif qui part de l’intérieur du contour de l’œil vers l’extérieur. Et bien sûr, allez-y doucement ! </a:t>
            </a:r>
          </a:p>
          <a:p>
            <a:r>
              <a:rPr lang="fr-FR" dirty="0">
                <a:latin typeface="Times New Roman" pitchFamily="18" charset="0"/>
                <a:cs typeface="Times New Roman" pitchFamily="18" charset="0"/>
              </a:rPr>
              <a:t>_À savoir : si l’enfant a les yeux qui coulent par exemple, nettoyez toujours du « propre » vers le « sale »  afin de ne pas propager l’infection.</a:t>
            </a:r>
          </a:p>
          <a:p>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2602814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700808"/>
            <a:ext cx="4968551"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6043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pPr algn="just"/>
            <a:r>
              <a:rPr lang="fr-FR" dirty="0">
                <a:latin typeface="Times New Roman" pitchFamily="18" charset="0"/>
                <a:cs typeface="Times New Roman" pitchFamily="18" charset="0"/>
              </a:rPr>
              <a:t>_les désinfecter avec un collyre antibiotique car les yeux ont été en contact avec les parties génitales de la mère et il faut absolument éviter l'ophtalmie purulente à gonocoques</a:t>
            </a:r>
            <a:r>
              <a:rPr lang="fr-FR" dirty="0"/>
              <a:t>).</a:t>
            </a:r>
          </a:p>
        </p:txBody>
      </p:sp>
    </p:spTree>
    <p:extLst>
      <p:ext uri="{BB962C8B-B14F-4D97-AF65-F5344CB8AC3E}">
        <p14:creationId xmlns:p14="http://schemas.microsoft.com/office/powerpoint/2010/main" val="42030986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1560" y="2132856"/>
            <a:ext cx="8229600" cy="1143000"/>
          </a:xfrm>
        </p:spPr>
        <p:txBody>
          <a:bodyPr/>
          <a:lstStyle/>
          <a:p>
            <a:r>
              <a:rPr lang="fr-FR" b="1" i="1" dirty="0">
                <a:effectLst>
                  <a:outerShdw blurRad="38100" dist="38100" dir="2700000" algn="tl">
                    <a:srgbClr val="000000">
                      <a:alpha val="43137"/>
                    </a:srgbClr>
                  </a:outerShdw>
                </a:effectLst>
                <a:latin typeface="Times New Roman" pitchFamily="18" charset="0"/>
                <a:cs typeface="Times New Roman" pitchFamily="18" charset="0"/>
              </a:rPr>
              <a:t>Soins du cordon ombilical :</a:t>
            </a:r>
          </a:p>
        </p:txBody>
      </p:sp>
    </p:spTree>
    <p:extLst>
      <p:ext uri="{BB962C8B-B14F-4D97-AF65-F5344CB8AC3E}">
        <p14:creationId xmlns:p14="http://schemas.microsoft.com/office/powerpoint/2010/main" val="37897520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pPr algn="just"/>
            <a:r>
              <a:rPr lang="fr-FR" dirty="0">
                <a:latin typeface="Times New Roman" pitchFamily="18" charset="0"/>
                <a:cs typeface="Times New Roman" pitchFamily="18" charset="0"/>
              </a:rPr>
              <a:t>Le cordon ombilical tombe généralement entre le 5 e et le 15 e jour. Autrefois, on conseillait de désinfecter le cordon avec de l'alcool à chaque change et d'appliquer sur le nombril une compresse stérile maintenue par un sparadrap ou une bande.</a:t>
            </a:r>
          </a:p>
        </p:txBody>
      </p:sp>
    </p:spTree>
    <p:extLst>
      <p:ext uri="{BB962C8B-B14F-4D97-AF65-F5344CB8AC3E}">
        <p14:creationId xmlns:p14="http://schemas.microsoft.com/office/powerpoint/2010/main" val="16110302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2060848"/>
            <a:ext cx="4104456"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35031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844824"/>
            <a:ext cx="4680520"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25155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pPr algn="just"/>
            <a:r>
              <a:rPr lang="fr-FR" dirty="0">
                <a:latin typeface="Times New Roman" pitchFamily="18" charset="0"/>
                <a:cs typeface="Times New Roman" pitchFamily="18" charset="0"/>
              </a:rPr>
              <a:t>Aujourd'hui, de nombreux médecins préconisent des soins minimums (application d'éosine à la base du cordon) et recommandent de faire en sorte qu'il soit aérer pour qu'il tombe plus vite. Placer la couche de façon à ce qu'elle ne frotte pas sur cette zone. Après la chute du cordon, la petite plaie cicatrise</a:t>
            </a:r>
          </a:p>
        </p:txBody>
      </p:sp>
    </p:spTree>
    <p:extLst>
      <p:ext uri="{BB962C8B-B14F-4D97-AF65-F5344CB8AC3E}">
        <p14:creationId xmlns:p14="http://schemas.microsoft.com/office/powerpoint/2010/main" val="5904151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2348880"/>
            <a:ext cx="8229600" cy="1143000"/>
          </a:xfrm>
        </p:spPr>
        <p:txBody>
          <a:bodyPr/>
          <a:lstStyle/>
          <a:p>
            <a:r>
              <a:rPr lang="fr-FR" b="1" i="1" dirty="0">
                <a:effectLst>
                  <a:outerShdw blurRad="38100" dist="38100" dir="2700000" algn="tl">
                    <a:srgbClr val="000000">
                      <a:alpha val="43137"/>
                    </a:srgbClr>
                  </a:outerShdw>
                </a:effectLst>
                <a:latin typeface="Times New Roman" pitchFamily="18" charset="0"/>
                <a:cs typeface="Times New Roman" pitchFamily="18" charset="0"/>
              </a:rPr>
              <a:t>Mise au sein :</a:t>
            </a:r>
          </a:p>
        </p:txBody>
      </p:sp>
    </p:spTree>
    <p:extLst>
      <p:ext uri="{BB962C8B-B14F-4D97-AF65-F5344CB8AC3E}">
        <p14:creationId xmlns:p14="http://schemas.microsoft.com/office/powerpoint/2010/main" val="4095851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1484784"/>
            <a:ext cx="5904656"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2309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pPr algn="just"/>
            <a:r>
              <a:rPr lang="fr-FR" dirty="0">
                <a:latin typeface="Times New Roman" pitchFamily="18" charset="0"/>
                <a:cs typeface="Times New Roman" pitchFamily="18" charset="0"/>
              </a:rPr>
              <a:t>Le nouveau né doit être mis au sein la première heure qui suit l’accouchement ; </a:t>
            </a:r>
          </a:p>
          <a:p>
            <a:pPr algn="just"/>
            <a:r>
              <a:rPr lang="fr-FR" dirty="0">
                <a:latin typeface="Times New Roman" pitchFamily="18" charset="0"/>
                <a:cs typeface="Times New Roman" pitchFamily="18" charset="0"/>
              </a:rPr>
              <a:t>La mère doit s’installer confortablement, le nez de bébé devrait être vis-à-vis votre mamelon, son oreille, son épaule et sa hanche formant une ligne droite. Bébé doit être bien soutenu. La main de la mère  ne devrait pas appuyer derrière sa tête</a:t>
            </a:r>
          </a:p>
        </p:txBody>
      </p:sp>
    </p:spTree>
    <p:extLst>
      <p:ext uri="{BB962C8B-B14F-4D97-AF65-F5344CB8AC3E}">
        <p14:creationId xmlns:p14="http://schemas.microsoft.com/office/powerpoint/2010/main" val="1967048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628800"/>
            <a:ext cx="4680519"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26274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pPr algn="just"/>
            <a:r>
              <a:rPr lang="fr-FR" dirty="0" smtClean="0">
                <a:latin typeface="Times New Roman" pitchFamily="18" charset="0"/>
                <a:cs typeface="Times New Roman" pitchFamily="18" charset="0"/>
              </a:rPr>
              <a:t>Lorsque </a:t>
            </a:r>
            <a:r>
              <a:rPr lang="fr-FR" dirty="0">
                <a:latin typeface="Times New Roman" pitchFamily="18" charset="0"/>
                <a:cs typeface="Times New Roman" pitchFamily="18" charset="0"/>
              </a:rPr>
              <a:t>son menton touchera le sein, sa bouche devrait s'ouvrir très grand (comme lorsqu'il baille). C'est à ce moment que bébé devra être approché du sein. Il doit prendre une « grosse bouchée » du sein, ce qui lui permettra d'avoir une grande partie de l'aréole (la partie plus foncée autour du mamelon) en bouche. Ses lèvres doivent être retroussées. </a:t>
            </a:r>
          </a:p>
        </p:txBody>
      </p:sp>
    </p:spTree>
    <p:extLst>
      <p:ext uri="{BB962C8B-B14F-4D97-AF65-F5344CB8AC3E}">
        <p14:creationId xmlns:p14="http://schemas.microsoft.com/office/powerpoint/2010/main" val="20205638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5240000" cy="1434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08570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2492896"/>
            <a:ext cx="8229600" cy="1143000"/>
          </a:xfrm>
        </p:spPr>
        <p:txBody>
          <a:bodyPr/>
          <a:lstStyle/>
          <a:p>
            <a:r>
              <a:rPr lang="fr-FR" b="1" i="1" dirty="0">
                <a:effectLst>
                  <a:outerShdw blurRad="38100" dist="38100" dir="2700000" algn="tl">
                    <a:srgbClr val="000000">
                      <a:alpha val="43137"/>
                    </a:srgbClr>
                  </a:outerShdw>
                </a:effectLst>
                <a:latin typeface="Times New Roman" pitchFamily="18" charset="0"/>
                <a:cs typeface="Times New Roman" pitchFamily="18" charset="0"/>
              </a:rPr>
              <a:t>Préparation du biberon </a:t>
            </a:r>
          </a:p>
        </p:txBody>
      </p:sp>
    </p:spTree>
    <p:extLst>
      <p:ext uri="{BB962C8B-B14F-4D97-AF65-F5344CB8AC3E}">
        <p14:creationId xmlns:p14="http://schemas.microsoft.com/office/powerpoint/2010/main" val="42133556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lnSpcReduction="10000"/>
          </a:bodyPr>
          <a:lstStyle/>
          <a:p>
            <a:pPr algn="just"/>
            <a:r>
              <a:rPr lang="fr-FR" dirty="0">
                <a:latin typeface="Times New Roman" pitchFamily="18" charset="0"/>
                <a:cs typeface="Times New Roman" pitchFamily="18" charset="0"/>
              </a:rPr>
              <a:t>Avant toute chose, lavez-vous soigneusement les mains.</a:t>
            </a:r>
          </a:p>
          <a:p>
            <a:pPr algn="just"/>
            <a:r>
              <a:rPr lang="fr-FR" dirty="0">
                <a:latin typeface="Times New Roman" pitchFamily="18" charset="0"/>
                <a:cs typeface="Times New Roman" pitchFamily="18" charset="0"/>
              </a:rPr>
              <a:t>Versez la quantité d’eau selon l’âge de votre bébé ; la faire chauffer </a:t>
            </a:r>
          </a:p>
          <a:p>
            <a:pPr algn="just"/>
            <a:r>
              <a:rPr lang="fr-FR" dirty="0">
                <a:latin typeface="Times New Roman" pitchFamily="18" charset="0"/>
                <a:cs typeface="Times New Roman" pitchFamily="18" charset="0"/>
              </a:rPr>
              <a:t>Ensuite, versez  la poudre du lait selon les doses indiquées .Une dose est une cuillère-dose remplie à ras (araser le contenu de la </a:t>
            </a:r>
            <a:r>
              <a:rPr lang="fr-FR" dirty="0" err="1">
                <a:latin typeface="Times New Roman" pitchFamily="18" charset="0"/>
                <a:cs typeface="Times New Roman" pitchFamily="18" charset="0"/>
              </a:rPr>
              <a:t>mesurette</a:t>
            </a:r>
            <a:r>
              <a:rPr lang="fr-FR" dirty="0">
                <a:latin typeface="Times New Roman" pitchFamily="18" charset="0"/>
                <a:cs typeface="Times New Roman" pitchFamily="18" charset="0"/>
              </a:rPr>
              <a:t> à l’aide d’un couteau préalablement nettoyé ou sur le Bord de la boîte de lait).</a:t>
            </a:r>
          </a:p>
          <a:p>
            <a:pPr algn="just"/>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32177955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pPr algn="just"/>
            <a:r>
              <a:rPr lang="fr-FR" dirty="0">
                <a:latin typeface="Times New Roman" pitchFamily="18" charset="0"/>
                <a:cs typeface="Times New Roman" pitchFamily="18" charset="0"/>
              </a:rPr>
              <a:t>N’utilisez que la </a:t>
            </a:r>
            <a:r>
              <a:rPr lang="fr-FR" dirty="0" err="1">
                <a:latin typeface="Times New Roman" pitchFamily="18" charset="0"/>
                <a:cs typeface="Times New Roman" pitchFamily="18" charset="0"/>
              </a:rPr>
              <a:t>mesurette</a:t>
            </a:r>
            <a:r>
              <a:rPr lang="fr-FR" dirty="0">
                <a:latin typeface="Times New Roman" pitchFamily="18" charset="0"/>
                <a:cs typeface="Times New Roman" pitchFamily="18" charset="0"/>
              </a:rPr>
              <a:t> contenue dans la boîte de lait que vous utilisez.</a:t>
            </a:r>
          </a:p>
          <a:p>
            <a:pPr algn="just"/>
            <a:r>
              <a:rPr lang="fr-FR" dirty="0">
                <a:latin typeface="Times New Roman" pitchFamily="18" charset="0"/>
                <a:cs typeface="Times New Roman" pitchFamily="18" charset="0"/>
              </a:rPr>
              <a:t>Comptez toujours 1 dose pour 30ml d’eau.</a:t>
            </a:r>
          </a:p>
          <a:p>
            <a:pPr algn="just"/>
            <a:r>
              <a:rPr lang="fr-FR" dirty="0">
                <a:latin typeface="Times New Roman" pitchFamily="18" charset="0"/>
                <a:cs typeface="Times New Roman" pitchFamily="18" charset="0"/>
              </a:rPr>
              <a:t>Refermez bien le biberon et faites –le rouler entre vos mains pour homogénéiser.</a:t>
            </a:r>
          </a:p>
          <a:p>
            <a:pPr algn="just"/>
            <a:r>
              <a:rPr lang="fr-FR" dirty="0">
                <a:latin typeface="Times New Roman" pitchFamily="18" charset="0"/>
                <a:cs typeface="Times New Roman" pitchFamily="18" charset="0"/>
              </a:rPr>
              <a:t>Refermez la préparation et secouez le biberon pour bien mélanger le lait.</a:t>
            </a:r>
          </a:p>
          <a:p>
            <a:pPr algn="just"/>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855475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92500" lnSpcReduction="20000"/>
          </a:bodyPr>
          <a:lstStyle/>
          <a:p>
            <a:pPr algn="just"/>
            <a:r>
              <a:rPr lang="fr-FR" dirty="0">
                <a:latin typeface="Times New Roman" pitchFamily="18" charset="0"/>
                <a:cs typeface="Times New Roman" pitchFamily="18" charset="0"/>
              </a:rPr>
              <a:t>Avant de le donner à bébé, vérifiez la température en versant quelques gouttes sur le creux du</a:t>
            </a:r>
          </a:p>
          <a:p>
            <a:pPr algn="just"/>
            <a:r>
              <a:rPr lang="fr-FR" dirty="0">
                <a:latin typeface="Times New Roman" pitchFamily="18" charset="0"/>
                <a:cs typeface="Times New Roman" pitchFamily="18" charset="0"/>
              </a:rPr>
              <a:t>Poignet.</a:t>
            </a:r>
          </a:p>
          <a:p>
            <a:pPr algn="just"/>
            <a:r>
              <a:rPr lang="fr-FR" dirty="0">
                <a:latin typeface="Times New Roman" pitchFamily="18" charset="0"/>
                <a:cs typeface="Times New Roman" pitchFamily="18" charset="0"/>
              </a:rPr>
              <a:t>Installez-vous confortablement, dans un endroit calme, avec le dos bien calé. Placez votre</a:t>
            </a:r>
          </a:p>
          <a:p>
            <a:pPr algn="just"/>
            <a:r>
              <a:rPr lang="fr-FR" dirty="0">
                <a:latin typeface="Times New Roman" pitchFamily="18" charset="0"/>
                <a:cs typeface="Times New Roman" pitchFamily="18" charset="0"/>
              </a:rPr>
              <a:t>Bébé en position semi-allongée dans vos bras.</a:t>
            </a:r>
          </a:p>
          <a:p>
            <a:pPr algn="just"/>
            <a:r>
              <a:rPr lang="fr-FR" dirty="0">
                <a:latin typeface="Times New Roman" pitchFamily="18" charset="0"/>
                <a:cs typeface="Times New Roman" pitchFamily="18" charset="0"/>
              </a:rPr>
              <a:t>Tenez le biberon pratiquement à la verticale : la tétine doit toujours être remplie.</a:t>
            </a:r>
          </a:p>
          <a:p>
            <a:pPr algn="just"/>
            <a:r>
              <a:rPr lang="fr-FR" dirty="0">
                <a:latin typeface="Times New Roman" pitchFamily="18" charset="0"/>
                <a:cs typeface="Times New Roman" pitchFamily="18" charset="0"/>
              </a:rPr>
              <a:t>Enfin, prenez le bébé tout contre vous et faites-lui faire son rot.</a:t>
            </a:r>
          </a:p>
          <a:p>
            <a:pPr algn="just"/>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227927827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060848"/>
            <a:ext cx="8784976"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09668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9213" y="647700"/>
            <a:ext cx="6505575"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3302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764704"/>
            <a:ext cx="5616624" cy="511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26672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2204864"/>
            <a:ext cx="8229600" cy="1143000"/>
          </a:xfrm>
        </p:spPr>
        <p:txBody>
          <a:bodyPr>
            <a:normAutofit fontScale="90000"/>
          </a:bodyPr>
          <a:lstStyle/>
          <a:p>
            <a:r>
              <a:rPr lang="fr-FR" dirty="0">
                <a:latin typeface="Times New Roman" pitchFamily="18" charset="0"/>
                <a:cs typeface="Times New Roman" pitchFamily="18" charset="0"/>
              </a:rPr>
              <a:t>Toilette et habillage du nouveau-né et nourrisson </a:t>
            </a:r>
            <a:r>
              <a:rPr lang="fr-FR" dirty="0"/>
              <a:t>:</a:t>
            </a:r>
          </a:p>
        </p:txBody>
      </p:sp>
    </p:spTree>
    <p:extLst>
      <p:ext uri="{BB962C8B-B14F-4D97-AF65-F5344CB8AC3E}">
        <p14:creationId xmlns:p14="http://schemas.microsoft.com/office/powerpoint/2010/main" val="47684283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92500" lnSpcReduction="20000"/>
          </a:bodyPr>
          <a:lstStyle/>
          <a:p>
            <a:pPr algn="just"/>
            <a:r>
              <a:rPr lang="fr-FR" dirty="0">
                <a:latin typeface="Times New Roman" pitchFamily="18" charset="0"/>
                <a:cs typeface="Times New Roman" pitchFamily="18" charset="0"/>
              </a:rPr>
              <a:t>La toilette du bébé ou du nourrisson doit s'effectuer quotidiennement. . Elle peut être pratiquée partiellement pour éviter le refroidissement du nouveau-né ; un bain peut aussi être donné</a:t>
            </a:r>
          </a:p>
          <a:p>
            <a:pPr algn="just"/>
            <a:r>
              <a:rPr lang="fr-FR" dirty="0">
                <a:latin typeface="Times New Roman" pitchFamily="18" charset="0"/>
                <a:cs typeface="Times New Roman" pitchFamily="18" charset="0"/>
              </a:rPr>
              <a:t>Il est important de bien couvrir un bébé qui vient de naître car il ne régule pas encore parfaitement sa température.</a:t>
            </a:r>
          </a:p>
          <a:p>
            <a:pPr algn="just"/>
            <a:r>
              <a:rPr lang="fr-FR" dirty="0">
                <a:latin typeface="Times New Roman" pitchFamily="18" charset="0"/>
                <a:cs typeface="Times New Roman" pitchFamily="18" charset="0"/>
              </a:rPr>
              <a:t>Si l’enfant se porte bien, il sera habillé avant de remonter avec sa maman dans la chambre d’hospitalisation</a:t>
            </a:r>
          </a:p>
          <a:p>
            <a:endParaRPr lang="fr-FR" dirty="0"/>
          </a:p>
        </p:txBody>
      </p:sp>
    </p:spTree>
    <p:extLst>
      <p:ext uri="{BB962C8B-B14F-4D97-AF65-F5344CB8AC3E}">
        <p14:creationId xmlns:p14="http://schemas.microsoft.com/office/powerpoint/2010/main" val="29074315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980728"/>
            <a:ext cx="2857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606220"/>
            <a:ext cx="21431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270" y="3974604"/>
            <a:ext cx="22860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1880" y="1644408"/>
            <a:ext cx="17049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0152" y="3307854"/>
            <a:ext cx="2085975" cy="219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1880" y="3401712"/>
            <a:ext cx="21431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75069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980728"/>
            <a:ext cx="2592288"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1124744"/>
            <a:ext cx="2112640"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3789040"/>
            <a:ext cx="2736304"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80152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675456"/>
            <a:ext cx="8424936" cy="829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58013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412776"/>
            <a:ext cx="4824536" cy="3816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4226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9" y="1052736"/>
            <a:ext cx="5472608"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99126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dirty="0"/>
              <a:t>_</a:t>
            </a:r>
            <a:r>
              <a:rPr lang="fr-FR" dirty="0">
                <a:latin typeface="Times New Roman" pitchFamily="18" charset="0"/>
                <a:cs typeface="Times New Roman" pitchFamily="18" charset="0"/>
              </a:rPr>
              <a:t>Mesures poids, PC, température, taille</a:t>
            </a:r>
          </a:p>
          <a:p>
            <a:r>
              <a:rPr lang="fr-FR" dirty="0">
                <a:latin typeface="Times New Roman" pitchFamily="18" charset="0"/>
                <a:cs typeface="Times New Roman" pitchFamily="18" charset="0"/>
              </a:rPr>
              <a:t>_Vérification de la perméabilité anale</a:t>
            </a:r>
          </a:p>
          <a:p>
            <a:r>
              <a:rPr lang="fr-FR" dirty="0">
                <a:latin typeface="Times New Roman" pitchFamily="18" charset="0"/>
                <a:cs typeface="Times New Roman" pitchFamily="18" charset="0"/>
              </a:rPr>
              <a:t>_Collyre d'antibiotique préventif (infection à gonocoque)</a:t>
            </a:r>
          </a:p>
          <a:p>
            <a:r>
              <a:rPr lang="fr-FR" dirty="0">
                <a:latin typeface="Times New Roman" pitchFamily="18" charset="0"/>
                <a:cs typeface="Times New Roman" pitchFamily="18" charset="0"/>
              </a:rPr>
              <a:t>_Vitamine K1 antihémorragique ;</a:t>
            </a:r>
          </a:p>
          <a:p>
            <a:r>
              <a:rPr lang="fr-FR" dirty="0">
                <a:latin typeface="Times New Roman" pitchFamily="18" charset="0"/>
                <a:cs typeface="Times New Roman" pitchFamily="18" charset="0"/>
              </a:rPr>
              <a:t>-mis au sein/biberon</a:t>
            </a:r>
          </a:p>
          <a:p>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3732474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628800"/>
            <a:ext cx="3168352"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28800"/>
            <a:ext cx="3384376"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390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a:effectLst>
                  <a:outerShdw blurRad="38100" dist="38100" dir="2700000" algn="tl">
                    <a:srgbClr val="000000">
                      <a:alpha val="43137"/>
                    </a:srgbClr>
                  </a:outerShdw>
                </a:effectLst>
                <a:latin typeface="Times New Roman" pitchFamily="18" charset="0"/>
                <a:cs typeface="Times New Roman" pitchFamily="18" charset="0"/>
              </a:rPr>
              <a:t>1. Score d'</a:t>
            </a:r>
            <a:r>
              <a:rPr lang="fr-FR" b="1" i="1" dirty="0" err="1">
                <a:effectLst>
                  <a:outerShdw blurRad="38100" dist="38100" dir="2700000" algn="tl">
                    <a:srgbClr val="000000">
                      <a:alpha val="43137"/>
                    </a:srgbClr>
                  </a:outerShdw>
                </a:effectLst>
                <a:latin typeface="Times New Roman" pitchFamily="18" charset="0"/>
                <a:cs typeface="Times New Roman" pitchFamily="18" charset="0"/>
              </a:rPr>
              <a:t>Apgar</a:t>
            </a:r>
            <a:endParaRPr lang="fr-FR" b="1" i="1"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3" name="Image 2" descr="http://i286.photobucket.com/albums/ll93/leeharmonysun/Harmonys%20Product%20Pictures/D2ApgarPic.jpg"/>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772816"/>
            <a:ext cx="7272808" cy="4214495"/>
          </a:xfrm>
          <a:prstGeom prst="rect">
            <a:avLst/>
          </a:prstGeom>
          <a:noFill/>
          <a:ln>
            <a:noFill/>
          </a:ln>
        </p:spPr>
      </p:pic>
    </p:spTree>
    <p:extLst>
      <p:ext uri="{BB962C8B-B14F-4D97-AF65-F5344CB8AC3E}">
        <p14:creationId xmlns:p14="http://schemas.microsoft.com/office/powerpoint/2010/main" val="1604229297"/>
      </p:ext>
    </p:extLst>
  </p:cSld>
  <p:clrMapOvr>
    <a:masterClrMapping/>
  </p:clrMapOvr>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TotalTime>
  <Words>1001</Words>
  <Application>Microsoft Office PowerPoint</Application>
  <PresentationFormat>Affichage à l'écran (4:3)</PresentationFormat>
  <Paragraphs>71</Paragraphs>
  <Slides>44</Slides>
  <Notes>0</Notes>
  <HiddenSlides>0</HiddenSlides>
  <MMClips>0</MMClips>
  <ScaleCrop>false</ScaleCrop>
  <HeadingPairs>
    <vt:vector size="4" baseType="variant">
      <vt:variant>
        <vt:lpstr>Thème</vt:lpstr>
      </vt:variant>
      <vt:variant>
        <vt:i4>1</vt:i4>
      </vt:variant>
      <vt:variant>
        <vt:lpstr>Titres des diapositives</vt:lpstr>
      </vt:variant>
      <vt:variant>
        <vt:i4>44</vt:i4>
      </vt:variant>
    </vt:vector>
  </HeadingPairs>
  <TitlesOfParts>
    <vt:vector size="45" baseType="lpstr">
      <vt:lpstr>Thème Office</vt:lpstr>
      <vt:lpstr>. Accueil du nouveau-né  en salle de naissance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1. Score d'Apgar</vt:lpstr>
      <vt:lpstr>. Score d'Apgar</vt:lpstr>
      <vt:lpstr>Score d’apgar</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Soins des yeux :</vt:lpstr>
      <vt:lpstr>Présentation PowerPoint</vt:lpstr>
      <vt:lpstr>Présentation PowerPoint</vt:lpstr>
      <vt:lpstr>Présentation PowerPoint</vt:lpstr>
      <vt:lpstr>Soins du cordon ombilical :</vt:lpstr>
      <vt:lpstr>Présentation PowerPoint</vt:lpstr>
      <vt:lpstr>Présentation PowerPoint</vt:lpstr>
      <vt:lpstr>Présentation PowerPoint</vt:lpstr>
      <vt:lpstr>Présentation PowerPoint</vt:lpstr>
      <vt:lpstr>Mise au sein :</vt:lpstr>
      <vt:lpstr>Présentation PowerPoint</vt:lpstr>
      <vt:lpstr>Présentation PowerPoint</vt:lpstr>
      <vt:lpstr>Présentation PowerPoint</vt:lpstr>
      <vt:lpstr>Présentation PowerPoint</vt:lpstr>
      <vt:lpstr>Préparation du biberon </vt:lpstr>
      <vt:lpstr>Présentation PowerPoint</vt:lpstr>
      <vt:lpstr>Présentation PowerPoint</vt:lpstr>
      <vt:lpstr>Présentation PowerPoint</vt:lpstr>
      <vt:lpstr>Présentation PowerPoint</vt:lpstr>
      <vt:lpstr>Présentation PowerPoint</vt:lpstr>
      <vt:lpstr>Toilette et habillage du nouveau-né et nourrisson :</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Accueil du nouveau-né  en salle de naissance</dc:title>
  <dc:creator>microstar</dc:creator>
  <cp:lastModifiedBy>microstar</cp:lastModifiedBy>
  <cp:revision>7</cp:revision>
  <dcterms:created xsi:type="dcterms:W3CDTF">2015-05-17T18:15:53Z</dcterms:created>
  <dcterms:modified xsi:type="dcterms:W3CDTF">2015-05-19T20:23:03Z</dcterms:modified>
</cp:coreProperties>
</file>